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4"/>
  </p:sldMasterIdLst>
  <p:notesMasterIdLst>
    <p:notesMasterId r:id="rId23"/>
  </p:notesMasterIdLst>
  <p:handoutMasterIdLst>
    <p:handoutMasterId r:id="rId24"/>
  </p:handoutMasterIdLst>
  <p:sldIdLst>
    <p:sldId id="342" r:id="rId5"/>
    <p:sldId id="359" r:id="rId6"/>
    <p:sldId id="375" r:id="rId7"/>
    <p:sldId id="383" r:id="rId8"/>
    <p:sldId id="389" r:id="rId9"/>
    <p:sldId id="390" r:id="rId10"/>
    <p:sldId id="365" r:id="rId11"/>
    <p:sldId id="382" r:id="rId12"/>
    <p:sldId id="391" r:id="rId13"/>
    <p:sldId id="377" r:id="rId14"/>
    <p:sldId id="387" r:id="rId15"/>
    <p:sldId id="385" r:id="rId16"/>
    <p:sldId id="392" r:id="rId17"/>
    <p:sldId id="388" r:id="rId18"/>
    <p:sldId id="393" r:id="rId19"/>
    <p:sldId id="394" r:id="rId20"/>
    <p:sldId id="395" r:id="rId21"/>
    <p:sldId id="39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FBFE"/>
    <a:srgbClr val="000000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388" autoAdjust="0"/>
  </p:normalViewPr>
  <p:slideViewPr>
    <p:cSldViewPr snapToGrid="0" snapToObjects="1" showGuides="1">
      <p:cViewPr varScale="1">
        <p:scale>
          <a:sx n="52" d="100"/>
          <a:sy n="52" d="100"/>
        </p:scale>
        <p:origin x="76" y="13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76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5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14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0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2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0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4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482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0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87486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8150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987646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8834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1383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822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039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44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29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4664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4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914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72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2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6881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54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4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631D3-AD0C-9425-AFF2-185D30681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8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8967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577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0946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2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679" r:id="rId24"/>
    <p:sldLayoutId id="2147483672" r:id="rId25"/>
    <p:sldLayoutId id="2147483670" r:id="rId26"/>
    <p:sldLayoutId id="2147483677" r:id="rId27"/>
    <p:sldLayoutId id="2147483678" r:id="rId28"/>
    <p:sldLayoutId id="2147483664" r:id="rId2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SkoQ78hFJ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gif"/><Relationship Id="rId5" Type="http://schemas.openxmlformats.org/officeDocument/2006/relationships/hyperlink" Target="https://www.youtube.com/watch?v=FcGboO8YTNk" TargetMode="External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figma.com/proto/IpDIOidFTCSxLRfGtETLAX/Midterm-hi-fi?page-id=875171%3A448&amp;type=design&amp;node-id=8-70&amp;viewport=-53%2C424%2C0.19&amp;t=CaTPfEjrHdP0MsGj-1&amp;scaling=contain&amp;mode=design" TargetMode="External"/><Relationship Id="rId4" Type="http://schemas.openxmlformats.org/officeDocument/2006/relationships/hyperlink" Target="https://www.figma.com/proto/IpDIOidFTCSxLRfGtETLAX/Midterm-hi-fi?page-id=8%3A465&amp;type=design&amp;node-id=8-466&amp;viewport=190%2C324%2C0.22&amp;t=dosq5AiDxXgrSCbu-1&amp;scaling=scale-down&amp;starting-point-node-id=46%3A257&amp;mode=desig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kpao2020.github.io/art352-final/" TargetMode="Externa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SkoQ78hFJE" TargetMode="External"/><Relationship Id="rId3" Type="http://schemas.openxmlformats.org/officeDocument/2006/relationships/hyperlink" Target="https://kpao2020.github.io/art352-final/" TargetMode="External"/><Relationship Id="rId7" Type="http://schemas.openxmlformats.org/officeDocument/2006/relationships/hyperlink" Target="https://www.figma.com/file/IpDIOidFTCSxLRfGtETLAX/Midterm-hi-fi?type=design&amp;node-id=875171%3A448&amp;mode=design&amp;t=etVZJFSaXq520jSO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igma.com/file/kHjNDQQqYWThk8mm8Pvszt/Midterm-lo-fi?type=design&amp;node-id=875235%3A101&amp;mode=design&amp;t=BQjffGEEmSZaLd8D-1" TargetMode="External"/><Relationship Id="rId5" Type="http://schemas.openxmlformats.org/officeDocument/2006/relationships/hyperlink" Target="https://www.figma.com/file/jqhdrtylxvC2lKI0IR2u1B/Midterm-style-guide?type=design&amp;node-id=0%3A1&amp;mode=design&amp;t=VFyBmktazZ9TYW8x-1" TargetMode="External"/><Relationship Id="rId4" Type="http://schemas.openxmlformats.org/officeDocument/2006/relationships/hyperlink" Target="https://miro.com/app/board/uXjVKcS5NPA=/?share_link_id=342451720947" TargetMode="External"/><Relationship Id="rId9" Type="http://schemas.openxmlformats.org/officeDocument/2006/relationships/hyperlink" Target="https://www.youtube.com/watch?v=FcGboO8YT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ntangbadminton.org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eastbaybadminton.com/" TargetMode="External"/><Relationship Id="rId4" Type="http://schemas.openxmlformats.org/officeDocument/2006/relationships/hyperlink" Target="https://www.yonex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solidFill>
                  <a:schemeClr val="accent1"/>
                </a:solidFill>
              </a:rPr>
              <a:t>Badminton journey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Ken Pao</a:t>
            </a:r>
          </a:p>
          <a:p>
            <a:pPr algn="r"/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ART 352 - Final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accent1"/>
                </a:solidFill>
              </a:rPr>
              <a:t>Responsive wireframes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9CECE3-4D6F-F4B7-3E32-013D6DFC456C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2449250" y="934221"/>
            <a:ext cx="1103147" cy="3317736"/>
          </a:xfrm>
          <a:prstGeom prst="rect">
            <a:avLst/>
          </a:prstGeom>
        </p:spPr>
      </p:pic>
      <p:pic>
        <p:nvPicPr>
          <p:cNvPr id="17" name="Content Placeholder 16" descr="A screenshot of a computer">
            <a:extLst>
              <a:ext uri="{FF2B5EF4-FFF2-40B4-BE49-F238E27FC236}">
                <a16:creationId xmlns:a16="http://schemas.microsoft.com/office/drawing/2014/main" id="{57C653C3-6917-7AE1-71DF-B917C4E8AD2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4"/>
          <a:stretch>
            <a:fillRect/>
          </a:stretch>
        </p:blipFill>
        <p:spPr>
          <a:xfrm>
            <a:off x="5732984" y="934221"/>
            <a:ext cx="3052316" cy="33177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chemeClr val="accent1"/>
                </a:solidFill>
              </a:rPr>
              <a:t>Responsive wireframes Continues</a:t>
            </a:r>
          </a:p>
        </p:txBody>
      </p:sp>
      <p:pic>
        <p:nvPicPr>
          <p:cNvPr id="19" name="Picture 18" descr="A screenshot of a paper&#10;&#10;Description automatically generated">
            <a:extLst>
              <a:ext uri="{FF2B5EF4-FFF2-40B4-BE49-F238E27FC236}">
                <a16:creationId xmlns:a16="http://schemas.microsoft.com/office/drawing/2014/main" id="{8256B007-1403-FC8D-5776-18C0BA0E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93" y="609600"/>
            <a:ext cx="901483" cy="3642357"/>
          </a:xfrm>
          <a:prstGeom prst="rect">
            <a:avLst/>
          </a:prstGeom>
        </p:spPr>
      </p:pic>
      <p:pic>
        <p:nvPicPr>
          <p:cNvPr id="21" name="Picture 20" descr="A screenshot of a web page">
            <a:extLst>
              <a:ext uri="{FF2B5EF4-FFF2-40B4-BE49-F238E27FC236}">
                <a16:creationId xmlns:a16="http://schemas.microsoft.com/office/drawing/2014/main" id="{7899EB17-2A67-DD5E-ABF3-E18D9AA7F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50" y="609600"/>
            <a:ext cx="3405603" cy="36423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5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3471224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1"/>
                </a:solidFill>
              </a:rPr>
              <a:t>High Fidelity Mockups - Home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79F747-0A75-F57B-4048-0A85F159E63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1459" y="2151323"/>
            <a:ext cx="3477095" cy="3723753"/>
          </a:xfrm>
        </p:spPr>
        <p:txBody>
          <a:bodyPr/>
          <a:lstStyle/>
          <a:p>
            <a:r>
              <a:rPr lang="en-US" dirty="0">
                <a:latin typeface="Quicksand" pitchFamily="2" charset="0"/>
              </a:rPr>
              <a:t>Fixed Nav Bar on top</a:t>
            </a:r>
          </a:p>
          <a:p>
            <a:r>
              <a:rPr lang="en-US" dirty="0">
                <a:latin typeface="Quicksand" pitchFamily="2" charset="0"/>
              </a:rPr>
              <a:t>Blended background color</a:t>
            </a:r>
          </a:p>
          <a:p>
            <a:r>
              <a:rPr lang="en-US" dirty="0">
                <a:latin typeface="Quicksand" pitchFamily="2" charset="0"/>
              </a:rPr>
              <a:t>Clickable carousel </a:t>
            </a:r>
          </a:p>
          <a:p>
            <a:r>
              <a:rPr lang="en-US" dirty="0">
                <a:latin typeface="Quicksand" pitchFamily="2" charset="0"/>
              </a:rPr>
              <a:t>Single CTA button</a:t>
            </a:r>
          </a:p>
          <a:p>
            <a:r>
              <a:rPr lang="en-US" dirty="0">
                <a:latin typeface="Quicksand" pitchFamily="2" charset="0"/>
              </a:rPr>
              <a:t>Fun animation</a:t>
            </a:r>
          </a:p>
          <a:p>
            <a:endParaRPr lang="en-US" dirty="0">
              <a:latin typeface="Quicksand" pitchFamily="2" charset="0"/>
            </a:endParaRP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63F36D45-4B56-480A-7F57-F9C847F9CBF0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b="69734"/>
          <a:stretch/>
        </p:blipFill>
        <p:spPr>
          <a:xfrm>
            <a:off x="4185066" y="2241166"/>
            <a:ext cx="5282888" cy="3544066"/>
          </a:xfrm>
        </p:spPr>
      </p:pic>
    </p:spTree>
    <p:extLst>
      <p:ext uri="{BB962C8B-B14F-4D97-AF65-F5344CB8AC3E}">
        <p14:creationId xmlns:p14="http://schemas.microsoft.com/office/powerpoint/2010/main" val="2029075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305647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1"/>
                </a:solidFill>
              </a:rPr>
              <a:t>High Fidelity Mockups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7330" y="2160589"/>
            <a:ext cx="293051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Hamburger – 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Closed overlay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Page and sectional Nav</a:t>
            </a:r>
          </a:p>
          <a:p>
            <a:pPr marL="283464" lvl="1" indent="0"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Text expander on mobile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Reduce scrolling</a:t>
            </a:r>
          </a:p>
        </p:txBody>
      </p:sp>
      <p:pic>
        <p:nvPicPr>
          <p:cNvPr id="7" name="Content Placeholder 6" descr="A cellphone with text on it&#10;&#10;Description automatically generated">
            <a:extLst>
              <a:ext uri="{FF2B5EF4-FFF2-40B4-BE49-F238E27FC236}">
                <a16:creationId xmlns:a16="http://schemas.microsoft.com/office/drawing/2014/main" id="{B69C6D30-26D9-9476-4450-37787A26F88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4318391" y="609600"/>
            <a:ext cx="1665187" cy="2075000"/>
          </a:xfrm>
          <a:prstGeom prst="rect">
            <a:avLst/>
          </a:prstGeom>
        </p:spPr>
      </p:pic>
      <p:pic>
        <p:nvPicPr>
          <p:cNvPr id="15" name="Picture 14" descr="A screenshot of a cellphone&#10;&#10;Description automatically generated">
            <a:extLst>
              <a:ext uri="{FF2B5EF4-FFF2-40B4-BE49-F238E27FC236}">
                <a16:creationId xmlns:a16="http://schemas.microsoft.com/office/drawing/2014/main" id="{DD9BA8D0-8039-B0D9-6B79-EDC384D78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359" y="609600"/>
            <a:ext cx="1078999" cy="20749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9" name="Picture 8" descr="A blue and white screen with white text&#10;&#10;Description automatically generated">
            <a:extLst>
              <a:ext uri="{FF2B5EF4-FFF2-40B4-BE49-F238E27FC236}">
                <a16:creationId xmlns:a16="http://schemas.microsoft.com/office/drawing/2014/main" id="{8EE12AB1-03F7-9E09-E93D-508BB862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839" y="3025798"/>
            <a:ext cx="5421162" cy="29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1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High Fidelity Mockups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7332" y="2160589"/>
            <a:ext cx="4410718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Contact form and social media on footer</a:t>
            </a:r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Confirm CTA user feedback</a:t>
            </a:r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Back to top button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Floating</a:t>
            </a:r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11" name="Picture 10" descr="A screenshot of a contact&#10;&#10;Description automatically generated">
            <a:extLst>
              <a:ext uri="{FF2B5EF4-FFF2-40B4-BE49-F238E27FC236}">
                <a16:creationId xmlns:a16="http://schemas.microsoft.com/office/drawing/2014/main" id="{191C9B04-7862-D9FC-C131-0FC8343A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09" y="2159663"/>
            <a:ext cx="3204472" cy="18265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13" name="Picture 12" descr="A screenshot of a contact form&#10;&#10;Description automatically generated">
            <a:extLst>
              <a:ext uri="{FF2B5EF4-FFF2-40B4-BE49-F238E27FC236}">
                <a16:creationId xmlns:a16="http://schemas.microsoft.com/office/drawing/2014/main" id="{E0AC68C9-3833-ABE4-BDB9-5CADA801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072" y="4605434"/>
            <a:ext cx="3944549" cy="10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5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Mobile and desktop demo (~3 min)</a:t>
            </a:r>
          </a:p>
        </p:txBody>
      </p:sp>
      <p:pic>
        <p:nvPicPr>
          <p:cNvPr id="7" name="Content Placeholder 12" descr="A group of people posing for a phot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79BE1C48-2C09-962B-D7AC-22E3784826A1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4"/>
          <a:stretch>
            <a:fillRect/>
          </a:stretch>
        </p:blipFill>
        <p:spPr>
          <a:xfrm>
            <a:off x="847799" y="2317087"/>
            <a:ext cx="3003153" cy="3724275"/>
          </a:xfrm>
        </p:spPr>
      </p:pic>
      <p:pic>
        <p:nvPicPr>
          <p:cNvPr id="8" name="Content Placeholder 10">
            <a:hlinkClick r:id="rId5"/>
            <a:extLst>
              <a:ext uri="{FF2B5EF4-FFF2-40B4-BE49-F238E27FC236}">
                <a16:creationId xmlns:a16="http://schemas.microsoft.com/office/drawing/2014/main" id="{F39F056D-774E-3706-5645-FD1F53F0D99B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6"/>
          <a:srcRect t="2636" b="2636"/>
          <a:stretch/>
        </p:blipFill>
        <p:spPr>
          <a:xfrm>
            <a:off x="4321463" y="2317609"/>
            <a:ext cx="5823734" cy="3723753"/>
          </a:xfrm>
        </p:spPr>
      </p:pic>
    </p:spTree>
    <p:extLst>
      <p:ext uri="{BB962C8B-B14F-4D97-AF65-F5344CB8AC3E}">
        <p14:creationId xmlns:p14="http://schemas.microsoft.com/office/powerpoint/2010/main" val="85978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4366"/>
            <a:ext cx="4631267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Prototype links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8" name="Picture 7" descr="A white badminton racket and a shuttlecock&#10;&#10;Description automatically generated">
            <a:extLst>
              <a:ext uri="{FF2B5EF4-FFF2-40B4-BE49-F238E27FC236}">
                <a16:creationId xmlns:a16="http://schemas.microsoft.com/office/drawing/2014/main" id="{0F4D724E-07F8-358A-E1A4-110A99E4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03" y="2485166"/>
            <a:ext cx="2327565" cy="2738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EF608-982F-9B28-9F5B-14C50D9F34DD}"/>
              </a:ext>
            </a:extLst>
          </p:cNvPr>
          <p:cNvSpPr txBox="1"/>
          <p:nvPr/>
        </p:nvSpPr>
        <p:spPr>
          <a:xfrm>
            <a:off x="4400830" y="2589212"/>
            <a:ext cx="5172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Petrona SemiBold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 Prototype Link</a:t>
            </a:r>
            <a:endParaRPr lang="en-US" sz="3600" dirty="0">
              <a:solidFill>
                <a:srgbClr val="92D050"/>
              </a:solidFill>
              <a:latin typeface="Petrona SemiBold" pitchFamily="2" charset="0"/>
            </a:endParaRPr>
          </a:p>
          <a:p>
            <a:endParaRPr lang="en-US" sz="3600" dirty="0">
              <a:solidFill>
                <a:srgbClr val="92D050"/>
              </a:solidFill>
              <a:latin typeface="Petrona SemiBold" pitchFamily="2" charset="0"/>
            </a:endParaRPr>
          </a:p>
          <a:p>
            <a:r>
              <a:rPr lang="en-US" sz="3600" dirty="0">
                <a:solidFill>
                  <a:srgbClr val="92D050"/>
                </a:solidFill>
                <a:latin typeface="Petrona SemiBold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 Prototype Link</a:t>
            </a:r>
            <a:endParaRPr lang="en-US" sz="3600" dirty="0">
              <a:solidFill>
                <a:srgbClr val="92D050"/>
              </a:solidFill>
              <a:latin typeface="Petrona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7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6D2202-E817-43F2-89AC-76390BE90C19}"/>
              </a:ext>
            </a:extLst>
          </p:cNvPr>
          <p:cNvSpPr txBox="1">
            <a:spLocks/>
          </p:cNvSpPr>
          <p:nvPr/>
        </p:nvSpPr>
        <p:spPr>
          <a:xfrm>
            <a:off x="282146" y="682452"/>
            <a:ext cx="9467335" cy="78800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List of improvements and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A2F35-CCCB-6D01-F31A-1866290063C6}"/>
              </a:ext>
            </a:extLst>
          </p:cNvPr>
          <p:cNvSpPr txBox="1"/>
          <p:nvPr/>
        </p:nvSpPr>
        <p:spPr>
          <a:xfrm>
            <a:off x="807308" y="1470454"/>
            <a:ext cx="95723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Carousel </a:t>
            </a:r>
            <a:r>
              <a:rPr lang="en-US" b="1" dirty="0">
                <a:solidFill>
                  <a:srgbClr val="FFFF00"/>
                </a:solidFill>
              </a:rPr>
              <a:t>Previous</a:t>
            </a:r>
            <a:r>
              <a:rPr lang="en-US" b="1" dirty="0">
                <a:solidFill>
                  <a:srgbClr val="92D050"/>
                </a:solidFill>
              </a:rPr>
              <a:t> a</a:t>
            </a:r>
            <a:r>
              <a:rPr lang="en-US" dirty="0">
                <a:solidFill>
                  <a:srgbClr val="92D050"/>
                </a:solidFill>
              </a:rPr>
              <a:t>nd </a:t>
            </a:r>
            <a:r>
              <a:rPr lang="en-US" b="1" dirty="0">
                <a:solidFill>
                  <a:srgbClr val="FFFF00"/>
                </a:solidFill>
              </a:rPr>
              <a:t>Next</a:t>
            </a:r>
            <a:r>
              <a:rPr lang="en-US" dirty="0">
                <a:solidFill>
                  <a:srgbClr val="92D050"/>
                </a:solidFill>
              </a:rPr>
              <a:t> overlay arrow-shaped buttons and auto image scrolling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Change – 3 dots / no Previous / Next buttons / no auto scrolling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Hover state on Navigation Items and Badminton Equipment section =&gt; Transform 1.2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Change – no transformation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Text shadow for all navigation items, headings and card footers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Change – no text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Button shadow for all buttons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Change – no button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Image shadow on logo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Change – no image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Box shadow on footer </a:t>
            </a:r>
            <a:r>
              <a:rPr lang="en-US" dirty="0">
                <a:solidFill>
                  <a:srgbClr val="FFFF00"/>
                </a:solidFill>
              </a:rPr>
              <a:t>Contact</a:t>
            </a:r>
            <a:r>
              <a:rPr lang="en-US" dirty="0">
                <a:solidFill>
                  <a:srgbClr val="92D050"/>
                </a:solidFill>
              </a:rPr>
              <a:t> form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Change – sharp border instead of blur and add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Learn Feature gradient background border radius change on mobile view (576px)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Change – was color blue in prototype, but find changing border radius in mobile view is more satisfying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92D050"/>
                </a:solidFill>
              </a:rPr>
              <a:t>1 small bug – when on mobile view clicking the </a:t>
            </a:r>
            <a:r>
              <a:rPr lang="en-US" dirty="0">
                <a:solidFill>
                  <a:srgbClr val="FFFF00"/>
                </a:solidFill>
              </a:rPr>
              <a:t>Next</a:t>
            </a:r>
            <a:r>
              <a:rPr lang="en-US" dirty="0">
                <a:solidFill>
                  <a:srgbClr val="92D050"/>
                </a:solidFill>
              </a:rPr>
              <a:t> button on cards while in hiding layout on both learn and about page, when user changes from mobile view to desktop view, 1 of the card may be hidden. – Discussed with Nikita and ok to leave the bug.</a:t>
            </a:r>
          </a:p>
        </p:txBody>
      </p:sp>
    </p:spTree>
    <p:extLst>
      <p:ext uri="{BB962C8B-B14F-4D97-AF65-F5344CB8AC3E}">
        <p14:creationId xmlns:p14="http://schemas.microsoft.com/office/powerpoint/2010/main" val="2033906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2EA5-32D4-DF49-96A2-8D0D033C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https://kpao2020.github.io/art352-final/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086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Deliverables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7334" y="1655805"/>
            <a:ext cx="8596668" cy="438555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Aft>
                <a:spcPts val="0"/>
              </a:spcAft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Link: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https://kpao2020.github.io/art352-final/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Concept &amp; Design Choice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Flow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Miro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Ideation Sketches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Guide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Responsive Wireframes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Fidelity Mockups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recording – embedded videos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 prototype video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 prototype video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Improvements and changes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Design 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209563" y="2160589"/>
            <a:ext cx="5162103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Simple, straightforward, easy to read.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Pictures driven.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Badminton court color and </a:t>
            </a:r>
            <a:r>
              <a:rPr lang="en-US" sz="1700" b="1" dirty="0"/>
              <a:t>Yonex</a:t>
            </a:r>
            <a:r>
              <a:rPr lang="en-US" sz="1700" dirty="0"/>
              <a:t> brand color.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Contact form and Social Media on footer.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All external resources links on 1 page.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Reduce Mobile display – less scrolling.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CEA6E-2412-2B04-0409-7478DF07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33" r="3033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9AD238-B817-6A4F-EEF3-DF32B3AD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Design choice</a:t>
            </a:r>
          </a:p>
        </p:txBody>
      </p:sp>
      <p:pic>
        <p:nvPicPr>
          <p:cNvPr id="6" name="Picture 5" descr="A colorful splattered paint&#10;&#10;Description automatically generated">
            <a:extLst>
              <a:ext uri="{FF2B5EF4-FFF2-40B4-BE49-F238E27FC236}">
                <a16:creationId xmlns:a16="http://schemas.microsoft.com/office/drawing/2014/main" id="{A1F335D4-6DBD-FE4A-A975-510B06BB6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9" r="42589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D152-6962-2AC6-C432-AC3FA3DF0FB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849561" y="2160589"/>
            <a:ext cx="808943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Bintang -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https://bintangbadminton.org/</a:t>
            </a:r>
            <a:endParaRPr lang="en-US" dirty="0"/>
          </a:p>
          <a:p>
            <a:pPr lvl="1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Take away: back to top button, green / blue color theme</a:t>
            </a:r>
          </a:p>
          <a:p>
            <a:pPr marL="0" indent="0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Yonex -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https://www.yonex.com/</a:t>
            </a:r>
            <a:endParaRPr lang="en-US" dirty="0"/>
          </a:p>
          <a:p>
            <a:pPr lvl="1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Take away: 4 cards for equipment, social media on footer</a:t>
            </a:r>
          </a:p>
          <a:p>
            <a:pPr marL="0" indent="0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Eastbay Badminton Association -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https://www.eastbaybadminton.com/</a:t>
            </a:r>
            <a:r>
              <a:rPr lang="en-US" dirty="0"/>
              <a:t> </a:t>
            </a:r>
          </a:p>
          <a:p>
            <a:pPr lvl="1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Take away: CTA form at bottom, fonts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A3243-022A-9691-A8EA-CF4C96B1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4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A88A7-AE28-06E1-26F2-E7891929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06A39B3-1B60-E570-3FE0-6E4B320D0E9F}"/>
              </a:ext>
            </a:extLst>
          </p:cNvPr>
          <p:cNvSpPr/>
          <p:nvPr/>
        </p:nvSpPr>
        <p:spPr>
          <a:xfrm>
            <a:off x="1090817" y="1705967"/>
            <a:ext cx="1587708" cy="227953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Home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C5D710B-CA81-EE1C-2420-2850D48C73EA}"/>
              </a:ext>
            </a:extLst>
          </p:cNvPr>
          <p:cNvSpPr/>
          <p:nvPr/>
        </p:nvSpPr>
        <p:spPr>
          <a:xfrm>
            <a:off x="4931489" y="2973346"/>
            <a:ext cx="1748535" cy="227953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Learn </a:t>
            </a:r>
          </a:p>
          <a:p>
            <a:pPr algn="ctr"/>
            <a:r>
              <a:rPr lang="en-US" sz="2400" dirty="0">
                <a:latin typeface="Petrona SemiBold" pitchFamily="2" charset="0"/>
              </a:rPr>
              <a:t>Badminton</a:t>
            </a:r>
          </a:p>
        </p:txBody>
      </p:sp>
      <p:sp>
        <p:nvSpPr>
          <p:cNvPr id="116" name="Cloud 115">
            <a:extLst>
              <a:ext uri="{FF2B5EF4-FFF2-40B4-BE49-F238E27FC236}">
                <a16:creationId xmlns:a16="http://schemas.microsoft.com/office/drawing/2014/main" id="{005A055C-9734-2D0A-3B4F-132105F21411}"/>
              </a:ext>
            </a:extLst>
          </p:cNvPr>
          <p:cNvSpPr/>
          <p:nvPr/>
        </p:nvSpPr>
        <p:spPr>
          <a:xfrm>
            <a:off x="7849735" y="908129"/>
            <a:ext cx="2521932" cy="147100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External Resources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EE9F15D-8664-707F-EFC6-8D84006A30E7}"/>
              </a:ext>
            </a:extLst>
          </p:cNvPr>
          <p:cNvCxnSpPr>
            <a:cxnSpLocks/>
            <a:stCxn id="115" idx="0"/>
            <a:endCxn id="116" idx="2"/>
          </p:cNvCxnSpPr>
          <p:nvPr/>
        </p:nvCxnSpPr>
        <p:spPr>
          <a:xfrm flipV="1">
            <a:off x="5805757" y="1643631"/>
            <a:ext cx="2051801" cy="1329715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Arrow: Up-Down 118">
            <a:extLst>
              <a:ext uri="{FF2B5EF4-FFF2-40B4-BE49-F238E27FC236}">
                <a16:creationId xmlns:a16="http://schemas.microsoft.com/office/drawing/2014/main" id="{7ACBBAE5-00EE-3170-B8E7-C18D79B8279C}"/>
              </a:ext>
            </a:extLst>
          </p:cNvPr>
          <p:cNvSpPr/>
          <p:nvPr/>
        </p:nvSpPr>
        <p:spPr>
          <a:xfrm rot="6459132">
            <a:off x="3624073" y="2356741"/>
            <a:ext cx="361213" cy="213605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Up-Down 120">
            <a:extLst>
              <a:ext uri="{FF2B5EF4-FFF2-40B4-BE49-F238E27FC236}">
                <a16:creationId xmlns:a16="http://schemas.microsoft.com/office/drawing/2014/main" id="{ECE29898-0375-54E2-68F3-45719D70291F}"/>
              </a:ext>
            </a:extLst>
          </p:cNvPr>
          <p:cNvSpPr/>
          <p:nvPr/>
        </p:nvSpPr>
        <p:spPr>
          <a:xfrm rot="17257715">
            <a:off x="7591094" y="3559318"/>
            <a:ext cx="341587" cy="209370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BEEF22-9925-579B-C6E3-7AE2B4F7CDD6}"/>
              </a:ext>
            </a:extLst>
          </p:cNvPr>
          <p:cNvSpPr/>
          <p:nvPr/>
        </p:nvSpPr>
        <p:spPr>
          <a:xfrm>
            <a:off x="8873275" y="3985503"/>
            <a:ext cx="1748535" cy="227953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About</a:t>
            </a:r>
          </a:p>
        </p:txBody>
      </p:sp>
      <p:sp>
        <p:nvSpPr>
          <p:cNvPr id="130" name="Arrow: Left-Up 129">
            <a:extLst>
              <a:ext uri="{FF2B5EF4-FFF2-40B4-BE49-F238E27FC236}">
                <a16:creationId xmlns:a16="http://schemas.microsoft.com/office/drawing/2014/main" id="{31514152-E392-44BE-B0BB-460ECAA545F6}"/>
              </a:ext>
            </a:extLst>
          </p:cNvPr>
          <p:cNvSpPr/>
          <p:nvPr/>
        </p:nvSpPr>
        <p:spPr>
          <a:xfrm rot="5400000">
            <a:off x="3909876" y="1443089"/>
            <a:ext cx="2312795" cy="7614001"/>
          </a:xfrm>
          <a:prstGeom prst="leftUpArrow">
            <a:avLst>
              <a:gd name="adj1" fmla="val 10357"/>
              <a:gd name="adj2" fmla="val 25000"/>
              <a:gd name="adj3" fmla="val 279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7609F37B-2540-517B-7F65-0C4D251580B5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cap="all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User flow </a:t>
            </a:r>
          </a:p>
        </p:txBody>
      </p:sp>
    </p:spTree>
    <p:extLst>
      <p:ext uri="{BB962C8B-B14F-4D97-AF65-F5344CB8AC3E}">
        <p14:creationId xmlns:p14="http://schemas.microsoft.com/office/powerpoint/2010/main" val="213605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0D64-3CFF-A357-10E3-CA4ADF3B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User flow</a:t>
            </a: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A8135D4-6FDE-CA34-97C9-6BD7A89B05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3373" b="-13373"/>
          <a:stretch/>
        </p:blipFill>
        <p:spPr>
          <a:xfrm>
            <a:off x="1789851" y="2159331"/>
            <a:ext cx="3338534" cy="388236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E77ABD-2F4C-0EFE-383C-63AA18914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39" y="2160589"/>
            <a:ext cx="29271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Home</a:t>
            </a:r>
          </a:p>
          <a:p>
            <a:pPr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  <a:latin typeface="+mn-lt"/>
              <a:cs typeface="+mn-cs"/>
            </a:endParaRPr>
          </a:p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Navigation</a:t>
            </a:r>
          </a:p>
          <a:p>
            <a:pPr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  <a:latin typeface="+mn-lt"/>
              <a:cs typeface="+mn-cs"/>
            </a:endParaRPr>
          </a:p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Learn</a:t>
            </a:r>
          </a:p>
          <a:p>
            <a:pPr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  <a:latin typeface="+mn-lt"/>
              <a:cs typeface="+mn-cs"/>
            </a:endParaRPr>
          </a:p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A88A7-AE28-06E1-26F2-E7891929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1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>
                <a:solidFill>
                  <a:schemeClr val="accent1"/>
                </a:solidFill>
              </a:rPr>
              <a:t>Ideation sketches</a:t>
            </a:r>
          </a:p>
        </p:txBody>
      </p:sp>
      <p:pic>
        <p:nvPicPr>
          <p:cNvPr id="4" name="Picture 3" descr="A close-up of a notebook&#10;&#10;Description automatically generated">
            <a:extLst>
              <a:ext uri="{FF2B5EF4-FFF2-40B4-BE49-F238E27FC236}">
                <a16:creationId xmlns:a16="http://schemas.microsoft.com/office/drawing/2014/main" id="{7EA5355C-EBA8-146D-F51E-218C226F7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" r="12451" b="-1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Style Guide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9CAC9F-2B87-89B1-44ED-05A04D94005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773628" y="894498"/>
            <a:ext cx="3155590" cy="67733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etrona SemiBold" pitchFamily="2" charset="0"/>
              </a:rPr>
              <a:t>Headings : </a:t>
            </a:r>
          </a:p>
          <a:p>
            <a:r>
              <a:rPr lang="en-US" sz="2400" dirty="0">
                <a:latin typeface="Petrona SemiBold" pitchFamily="2" charset="0"/>
              </a:rPr>
              <a:t>Petrona Semi Bold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8F3AD70-05DD-AE63-0C3C-0B852041106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47004" y="999160"/>
            <a:ext cx="2587184" cy="859465"/>
          </a:xfrm>
        </p:spPr>
        <p:txBody>
          <a:bodyPr>
            <a:normAutofit/>
          </a:bodyPr>
          <a:lstStyle/>
          <a:p>
            <a:r>
              <a:rPr lang="en-US" dirty="0">
                <a:latin typeface="Quicksand" pitchFamily="2" charset="0"/>
              </a:rPr>
              <a:t>Paragraph, Button: </a:t>
            </a:r>
          </a:p>
          <a:p>
            <a:r>
              <a:rPr lang="en-US" dirty="0">
                <a:latin typeface="Quicksand" pitchFamily="2" charset="0"/>
              </a:rPr>
              <a:t>Quicksand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CBC730F-5E66-A57F-5476-C52A3F50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75" y="2063791"/>
            <a:ext cx="5346536" cy="27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0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Style Guide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Content Placeholder 11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12762B8D-30EF-1916-B0B3-1CAB0D4043E1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888603" y="1877265"/>
            <a:ext cx="4887354" cy="31034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797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307</TotalTime>
  <Words>509</Words>
  <Application>Microsoft Office PowerPoint</Application>
  <PresentationFormat>Widescreen</PresentationFormat>
  <Paragraphs>118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Nova</vt:lpstr>
      <vt:lpstr>Calibri</vt:lpstr>
      <vt:lpstr>Petrona SemiBold</vt:lpstr>
      <vt:lpstr>Quicksand</vt:lpstr>
      <vt:lpstr>Trebuchet MS</vt:lpstr>
      <vt:lpstr>Wingdings</vt:lpstr>
      <vt:lpstr>Wingdings 3</vt:lpstr>
      <vt:lpstr>Facet</vt:lpstr>
      <vt:lpstr>Badminton journey</vt:lpstr>
      <vt:lpstr>Deliverables</vt:lpstr>
      <vt:lpstr>Design concept</vt:lpstr>
      <vt:lpstr>Design choice</vt:lpstr>
      <vt:lpstr>PowerPoint Presentation</vt:lpstr>
      <vt:lpstr>User flow</vt:lpstr>
      <vt:lpstr>Ideation sketches</vt:lpstr>
      <vt:lpstr>Style Guide</vt:lpstr>
      <vt:lpstr>Style Guide</vt:lpstr>
      <vt:lpstr>Responsive wireframes</vt:lpstr>
      <vt:lpstr>Responsive wireframes Continues</vt:lpstr>
      <vt:lpstr>High Fidelity Mockups - Home</vt:lpstr>
      <vt:lpstr>High Fidelity Mockups - features</vt:lpstr>
      <vt:lpstr>High Fidelity Mockups - features</vt:lpstr>
      <vt:lpstr>Mobile and desktop demo (~3 min)</vt:lpstr>
      <vt:lpstr>Prototype links</vt:lpstr>
      <vt:lpstr>PowerPoint Presentation</vt:lpstr>
      <vt:lpstr>Thank you https://kpao2020.github.io/art352-final/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Badminton journey</dc:title>
  <dc:creator>Ken Pao</dc:creator>
  <cp:lastModifiedBy>Ken Pao</cp:lastModifiedBy>
  <cp:revision>7</cp:revision>
  <dcterms:created xsi:type="dcterms:W3CDTF">2024-03-25T23:51:58Z</dcterms:created>
  <dcterms:modified xsi:type="dcterms:W3CDTF">2024-04-29T01:46:08Z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